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79" r:id="rId5"/>
    <p:sldId id="282" r:id="rId6"/>
    <p:sldId id="281" r:id="rId7"/>
    <p:sldId id="277" r:id="rId8"/>
    <p:sldId id="258" r:id="rId9"/>
    <p:sldId id="259" r:id="rId10"/>
    <p:sldId id="260" r:id="rId11"/>
    <p:sldId id="261" r:id="rId12"/>
    <p:sldId id="262" r:id="rId13"/>
    <p:sldId id="263" r:id="rId14"/>
    <p:sldId id="265" r:id="rId15"/>
    <p:sldId id="264" r:id="rId16"/>
    <p:sldId id="266" r:id="rId17"/>
    <p:sldId id="267" r:id="rId18"/>
    <p:sldId id="269" r:id="rId19"/>
    <p:sldId id="268" r:id="rId20"/>
    <p:sldId id="270" r:id="rId21"/>
    <p:sldId id="271" r:id="rId22"/>
    <p:sldId id="272" r:id="rId23"/>
    <p:sldId id="276" r:id="rId24"/>
    <p:sldId id="273" r:id="rId25"/>
    <p:sldId id="274" r:id="rId26"/>
    <p:sldId id="275"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0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37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04A802-CE20-47E3-91C2-004A2E92D209}"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5B0193-1BE9-4684-AE7F-B6C3AA9AD790}" type="slidenum">
              <a:rPr lang="en-US" smtClean="0"/>
              <a:t>‹#›</a:t>
            </a:fld>
            <a:endParaRPr lang="en-US" dirty="0"/>
          </a:p>
        </p:txBody>
      </p:sp>
    </p:spTree>
    <p:extLst>
      <p:ext uri="{BB962C8B-B14F-4D97-AF65-F5344CB8AC3E}">
        <p14:creationId xmlns:p14="http://schemas.microsoft.com/office/powerpoint/2010/main" val="219516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4A802-CE20-47E3-91C2-004A2E92D209}"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5B0193-1BE9-4684-AE7F-B6C3AA9AD790}" type="slidenum">
              <a:rPr lang="en-US" smtClean="0"/>
              <a:t>‹#›</a:t>
            </a:fld>
            <a:endParaRPr lang="en-US" dirty="0"/>
          </a:p>
        </p:txBody>
      </p:sp>
    </p:spTree>
    <p:extLst>
      <p:ext uri="{BB962C8B-B14F-4D97-AF65-F5344CB8AC3E}">
        <p14:creationId xmlns:p14="http://schemas.microsoft.com/office/powerpoint/2010/main" val="412009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4A802-CE20-47E3-91C2-004A2E92D209}"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5B0193-1BE9-4684-AE7F-B6C3AA9AD790}" type="slidenum">
              <a:rPr lang="en-US" smtClean="0"/>
              <a:t>‹#›</a:t>
            </a:fld>
            <a:endParaRPr lang="en-US" dirty="0"/>
          </a:p>
        </p:txBody>
      </p:sp>
    </p:spTree>
    <p:extLst>
      <p:ext uri="{BB962C8B-B14F-4D97-AF65-F5344CB8AC3E}">
        <p14:creationId xmlns:p14="http://schemas.microsoft.com/office/powerpoint/2010/main" val="190581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4A802-CE20-47E3-91C2-004A2E92D209}"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5B0193-1BE9-4684-AE7F-B6C3AA9AD790}" type="slidenum">
              <a:rPr lang="en-US" smtClean="0"/>
              <a:t>‹#›</a:t>
            </a:fld>
            <a:endParaRPr lang="en-US" dirty="0"/>
          </a:p>
        </p:txBody>
      </p:sp>
    </p:spTree>
    <p:extLst>
      <p:ext uri="{BB962C8B-B14F-4D97-AF65-F5344CB8AC3E}">
        <p14:creationId xmlns:p14="http://schemas.microsoft.com/office/powerpoint/2010/main" val="161964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04A802-CE20-47E3-91C2-004A2E92D209}"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5B0193-1BE9-4684-AE7F-B6C3AA9AD790}" type="slidenum">
              <a:rPr lang="en-US" smtClean="0"/>
              <a:t>‹#›</a:t>
            </a:fld>
            <a:endParaRPr lang="en-US" dirty="0"/>
          </a:p>
        </p:txBody>
      </p:sp>
    </p:spTree>
    <p:extLst>
      <p:ext uri="{BB962C8B-B14F-4D97-AF65-F5344CB8AC3E}">
        <p14:creationId xmlns:p14="http://schemas.microsoft.com/office/powerpoint/2010/main" val="342192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4A802-CE20-47E3-91C2-004A2E92D209}" type="datetimeFigureOut">
              <a:rPr lang="en-US" smtClean="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5B0193-1BE9-4684-AE7F-B6C3AA9AD790}" type="slidenum">
              <a:rPr lang="en-US" smtClean="0"/>
              <a:t>‹#›</a:t>
            </a:fld>
            <a:endParaRPr lang="en-US" dirty="0"/>
          </a:p>
        </p:txBody>
      </p:sp>
    </p:spTree>
    <p:extLst>
      <p:ext uri="{BB962C8B-B14F-4D97-AF65-F5344CB8AC3E}">
        <p14:creationId xmlns:p14="http://schemas.microsoft.com/office/powerpoint/2010/main" val="156991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4A802-CE20-47E3-91C2-004A2E92D209}" type="datetimeFigureOut">
              <a:rPr lang="en-US" smtClean="0"/>
              <a:t>10/1/2019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5B0193-1BE9-4684-AE7F-B6C3AA9AD790}" type="slidenum">
              <a:rPr lang="en-US" smtClean="0"/>
              <a:t>‹#›</a:t>
            </a:fld>
            <a:endParaRPr lang="en-US" dirty="0"/>
          </a:p>
        </p:txBody>
      </p:sp>
    </p:spTree>
    <p:extLst>
      <p:ext uri="{BB962C8B-B14F-4D97-AF65-F5344CB8AC3E}">
        <p14:creationId xmlns:p14="http://schemas.microsoft.com/office/powerpoint/2010/main" val="55314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4A802-CE20-47E3-91C2-004A2E92D209}" type="datetimeFigureOut">
              <a:rPr lang="en-US" smtClean="0"/>
              <a:t>10/1/2019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5B0193-1BE9-4684-AE7F-B6C3AA9AD790}" type="slidenum">
              <a:rPr lang="en-US" smtClean="0"/>
              <a:t>‹#›</a:t>
            </a:fld>
            <a:endParaRPr lang="en-US" dirty="0"/>
          </a:p>
        </p:txBody>
      </p:sp>
    </p:spTree>
    <p:extLst>
      <p:ext uri="{BB962C8B-B14F-4D97-AF65-F5344CB8AC3E}">
        <p14:creationId xmlns:p14="http://schemas.microsoft.com/office/powerpoint/2010/main" val="199049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4A802-CE20-47E3-91C2-004A2E92D209}" type="datetimeFigureOut">
              <a:rPr lang="en-US" smtClean="0"/>
              <a:t>10/1/2019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5B0193-1BE9-4684-AE7F-B6C3AA9AD790}" type="slidenum">
              <a:rPr lang="en-US" smtClean="0"/>
              <a:t>‹#›</a:t>
            </a:fld>
            <a:endParaRPr lang="en-US" dirty="0"/>
          </a:p>
        </p:txBody>
      </p:sp>
    </p:spTree>
    <p:extLst>
      <p:ext uri="{BB962C8B-B14F-4D97-AF65-F5344CB8AC3E}">
        <p14:creationId xmlns:p14="http://schemas.microsoft.com/office/powerpoint/2010/main" val="354979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04A802-CE20-47E3-91C2-004A2E92D209}" type="datetimeFigureOut">
              <a:rPr lang="en-US" smtClean="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5B0193-1BE9-4684-AE7F-B6C3AA9AD790}" type="slidenum">
              <a:rPr lang="en-US" smtClean="0"/>
              <a:t>‹#›</a:t>
            </a:fld>
            <a:endParaRPr lang="en-US" dirty="0"/>
          </a:p>
        </p:txBody>
      </p:sp>
    </p:spTree>
    <p:extLst>
      <p:ext uri="{BB962C8B-B14F-4D97-AF65-F5344CB8AC3E}">
        <p14:creationId xmlns:p14="http://schemas.microsoft.com/office/powerpoint/2010/main" val="103153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04A802-CE20-47E3-91C2-004A2E92D209}" type="datetimeFigureOut">
              <a:rPr lang="en-US" smtClean="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5B0193-1BE9-4684-AE7F-B6C3AA9AD790}" type="slidenum">
              <a:rPr lang="en-US" smtClean="0"/>
              <a:t>‹#›</a:t>
            </a:fld>
            <a:endParaRPr lang="en-US" dirty="0"/>
          </a:p>
        </p:txBody>
      </p:sp>
    </p:spTree>
    <p:extLst>
      <p:ext uri="{BB962C8B-B14F-4D97-AF65-F5344CB8AC3E}">
        <p14:creationId xmlns:p14="http://schemas.microsoft.com/office/powerpoint/2010/main" val="913151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4A802-CE20-47E3-91C2-004A2E92D209}" type="datetimeFigureOut">
              <a:rPr lang="en-US" smtClean="0"/>
              <a:t>10/1/2019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B0193-1BE9-4684-AE7F-B6C3AA9AD790}" type="slidenum">
              <a:rPr lang="en-US" smtClean="0"/>
              <a:t>‹#›</a:t>
            </a:fld>
            <a:endParaRPr lang="en-US" dirty="0"/>
          </a:p>
        </p:txBody>
      </p:sp>
    </p:spTree>
    <p:extLst>
      <p:ext uri="{BB962C8B-B14F-4D97-AF65-F5344CB8AC3E}">
        <p14:creationId xmlns:p14="http://schemas.microsoft.com/office/powerpoint/2010/main" val="4151990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hegavel.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scascguram@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nasc.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905000"/>
          </a:xfrm>
        </p:spPr>
        <p:txBody>
          <a:bodyPr/>
          <a:lstStyle/>
          <a:p>
            <a:r>
              <a:rPr lang="en-US" dirty="0"/>
              <a:t>SCASC</a:t>
            </a:r>
            <a:br>
              <a:rPr lang="en-US" dirty="0"/>
            </a:br>
            <a:r>
              <a:rPr lang="en-US" dirty="0"/>
              <a:t>Advisor Information Session</a:t>
            </a:r>
          </a:p>
        </p:txBody>
      </p:sp>
      <p:sp>
        <p:nvSpPr>
          <p:cNvPr id="3" name="Subtitle 2"/>
          <p:cNvSpPr>
            <a:spLocks noGrp="1"/>
          </p:cNvSpPr>
          <p:nvPr>
            <p:ph type="subTitle" idx="1"/>
          </p:nvPr>
        </p:nvSpPr>
        <p:spPr>
          <a:xfrm>
            <a:off x="1371600" y="3886200"/>
            <a:ext cx="7086600" cy="1752600"/>
          </a:xfrm>
        </p:spPr>
        <p:txBody>
          <a:bodyPr>
            <a:normAutofit fontScale="92500" lnSpcReduction="20000"/>
          </a:bodyPr>
          <a:lstStyle/>
          <a:p>
            <a:r>
              <a:rPr lang="en-US" sz="6500" b="1" dirty="0">
                <a:solidFill>
                  <a:schemeClr val="accent1"/>
                </a:solidFill>
              </a:rPr>
              <a:t>District Rally 2019</a:t>
            </a:r>
          </a:p>
          <a:p>
            <a:r>
              <a:rPr lang="en-US" b="1" dirty="0"/>
              <a:t>Bonita Guram, executive director</a:t>
            </a:r>
          </a:p>
          <a:p>
            <a:r>
              <a:rPr lang="en-US" b="1" dirty="0"/>
              <a:t>Roger Mize, assistant executive director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152400"/>
            <a:ext cx="1524000" cy="1524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2400"/>
            <a:ext cx="1403062" cy="1815843"/>
          </a:xfrm>
          <a:prstGeom prst="rect">
            <a:avLst/>
          </a:prstGeom>
        </p:spPr>
      </p:pic>
    </p:spTree>
    <p:extLst>
      <p:ext uri="{BB962C8B-B14F-4D97-AF65-F5344CB8AC3E}">
        <p14:creationId xmlns:p14="http://schemas.microsoft.com/office/powerpoint/2010/main" val="88683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style>
          <a:lnRef idx="2">
            <a:schemeClr val="dk1"/>
          </a:lnRef>
          <a:fillRef idx="1">
            <a:schemeClr val="lt1"/>
          </a:fillRef>
          <a:effectRef idx="0">
            <a:schemeClr val="dk1"/>
          </a:effectRef>
          <a:fontRef idx="minor">
            <a:schemeClr val="dk1"/>
          </a:fontRef>
        </p:style>
        <p:txBody>
          <a:bodyPr>
            <a:normAutofit fontScale="90000"/>
          </a:bodyPr>
          <a:lstStyle/>
          <a:p>
            <a:r>
              <a:rPr lang="en-US" sz="2400" dirty="0"/>
              <a:t>SCASC Conferences and Workshops</a:t>
            </a:r>
            <a:br>
              <a:rPr lang="en-US" sz="2400" dirty="0"/>
            </a:br>
            <a:r>
              <a:rPr lang="en-US" sz="8000" dirty="0"/>
              <a:t>District Rally</a:t>
            </a:r>
          </a:p>
        </p:txBody>
      </p:sp>
      <p:sp>
        <p:nvSpPr>
          <p:cNvPr id="3" name="Content Placeholder 2"/>
          <p:cNvSpPr>
            <a:spLocks noGrp="1"/>
          </p:cNvSpPr>
          <p:nvPr>
            <p:ph idx="1"/>
          </p:nvPr>
        </p:nvSpPr>
        <p:spPr>
          <a:xfrm>
            <a:off x="465859" y="1676400"/>
            <a:ext cx="8229600" cy="4525963"/>
          </a:xfrm>
        </p:spPr>
        <p:txBody>
          <a:bodyPr/>
          <a:lstStyle/>
          <a:p>
            <a:r>
              <a:rPr lang="en-US" sz="3600" dirty="0"/>
              <a:t>District Rallies (October and November)</a:t>
            </a:r>
          </a:p>
          <a:p>
            <a:r>
              <a:rPr lang="en-US" sz="3600" dirty="0"/>
              <a:t>Hosted by the student elected District Chair at their school.</a:t>
            </a:r>
          </a:p>
          <a:p>
            <a:r>
              <a:rPr lang="en-US" sz="3600" dirty="0"/>
              <a:t>If you are not able to attend the rally in your district, you are welcome to attend any rally in the state.  You just need to get the necessary paperwork.</a:t>
            </a:r>
          </a:p>
          <a:p>
            <a:endParaRPr lang="en-US" sz="2800" dirty="0"/>
          </a:p>
          <a:p>
            <a:endParaRPr lang="en-US" sz="2800" dirty="0"/>
          </a:p>
        </p:txBody>
      </p:sp>
      <p:pic>
        <p:nvPicPr>
          <p:cNvPr id="1026" name="Picture 2" descr="C:\Users\owner\AppData\Local\Microsoft\Windows\INetCache\IE\JYVQM3QR\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52400"/>
            <a:ext cx="1123950" cy="116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5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Districts by County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8763446"/>
              </p:ext>
            </p:extLst>
          </p:nvPr>
        </p:nvGraphicFramePr>
        <p:xfrm>
          <a:off x="609600" y="1295399"/>
          <a:ext cx="7459980" cy="4555332"/>
        </p:xfrm>
        <a:graphic>
          <a:graphicData uri="http://schemas.openxmlformats.org/drawingml/2006/table">
            <a:tbl>
              <a:tblPr firstRow="1" firstCol="1" bandRow="1">
                <a:tableStyleId>{5C22544A-7EE6-4342-B048-85BDC9FD1C3A}</a:tableStyleId>
              </a:tblPr>
              <a:tblGrid>
                <a:gridCol w="990600">
                  <a:extLst>
                    <a:ext uri="{9D8B030D-6E8A-4147-A177-3AD203B41FA5}">
                      <a16:colId xmlns:a16="http://schemas.microsoft.com/office/drawing/2014/main" val="20000"/>
                    </a:ext>
                  </a:extLst>
                </a:gridCol>
                <a:gridCol w="6469380">
                  <a:extLst>
                    <a:ext uri="{9D8B030D-6E8A-4147-A177-3AD203B41FA5}">
                      <a16:colId xmlns:a16="http://schemas.microsoft.com/office/drawing/2014/main" val="20001"/>
                    </a:ext>
                  </a:extLst>
                </a:gridCol>
              </a:tblGrid>
              <a:tr h="606152">
                <a:tc>
                  <a:txBody>
                    <a:bodyPr/>
                    <a:lstStyle/>
                    <a:p>
                      <a:pPr marL="0" marR="0" algn="r">
                        <a:lnSpc>
                          <a:spcPct val="115000"/>
                        </a:lnSpc>
                        <a:spcBef>
                          <a:spcPts val="0"/>
                        </a:spcBef>
                        <a:spcAft>
                          <a:spcPts val="0"/>
                        </a:spcAft>
                      </a:pPr>
                      <a:r>
                        <a:rPr lang="en-US" sz="1600">
                          <a:effectLst/>
                        </a:rPr>
                        <a:t>District 1</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Orangeburg, Bamberg, Allendale, Hampton, Colleton, Dorchester, Berkeley, Charleston, Jasper, Beaufort</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06152">
                <a:tc>
                  <a:txBody>
                    <a:bodyPr/>
                    <a:lstStyle/>
                    <a:p>
                      <a:pPr marL="0" marR="0" algn="r">
                        <a:lnSpc>
                          <a:spcPct val="115000"/>
                        </a:lnSpc>
                        <a:spcBef>
                          <a:spcPts val="0"/>
                        </a:spcBef>
                        <a:spcAft>
                          <a:spcPts val="0"/>
                        </a:spcAft>
                      </a:pPr>
                      <a:r>
                        <a:rPr lang="en-US" sz="1600">
                          <a:effectLst/>
                        </a:rPr>
                        <a:t>District 2</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a:effectLst/>
                        </a:rPr>
                        <a:t>Marlboro, Dillon, Marion, Horry, Georgetown, Williamsburg, Clarendon, Sumter, Lee, Darlington, Florence</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06152">
                <a:tc>
                  <a:txBody>
                    <a:bodyPr/>
                    <a:lstStyle/>
                    <a:p>
                      <a:pPr marL="0" marR="0" algn="r">
                        <a:lnSpc>
                          <a:spcPct val="115000"/>
                        </a:lnSpc>
                        <a:spcBef>
                          <a:spcPts val="0"/>
                        </a:spcBef>
                        <a:spcAft>
                          <a:spcPts val="0"/>
                        </a:spcAft>
                      </a:pPr>
                      <a:r>
                        <a:rPr lang="en-US" sz="1600">
                          <a:effectLst/>
                        </a:rPr>
                        <a:t>District 3</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McCormick, Edgefield, Saluda, Lexington, Aiken, Barnwell, Calhoun</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06152">
                <a:tc>
                  <a:txBody>
                    <a:bodyPr/>
                    <a:lstStyle/>
                    <a:p>
                      <a:pPr marL="0" marR="0" algn="r">
                        <a:lnSpc>
                          <a:spcPct val="115000"/>
                        </a:lnSpc>
                        <a:spcBef>
                          <a:spcPts val="0"/>
                        </a:spcBef>
                        <a:spcAft>
                          <a:spcPts val="0"/>
                        </a:spcAft>
                      </a:pPr>
                      <a:r>
                        <a:rPr lang="en-US" sz="1600">
                          <a:effectLst/>
                        </a:rPr>
                        <a:t>District 4</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York, Chester, Fairfield, Richland, Kershaw, Lancaster, Chesterfield</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06152">
                <a:tc>
                  <a:txBody>
                    <a:bodyPr/>
                    <a:lstStyle/>
                    <a:p>
                      <a:pPr marL="0" marR="0" algn="r">
                        <a:lnSpc>
                          <a:spcPct val="115000"/>
                        </a:lnSpc>
                        <a:spcBef>
                          <a:spcPts val="0"/>
                        </a:spcBef>
                        <a:spcAft>
                          <a:spcPts val="0"/>
                        </a:spcAft>
                      </a:pPr>
                      <a:r>
                        <a:rPr lang="en-US" sz="1600">
                          <a:effectLst/>
                        </a:rPr>
                        <a:t>District 5</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Oconee, Pickens, Greenville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606152">
                <a:tc>
                  <a:txBody>
                    <a:bodyPr/>
                    <a:lstStyle/>
                    <a:p>
                      <a:pPr marL="0" marR="0" algn="r">
                        <a:lnSpc>
                          <a:spcPct val="115000"/>
                        </a:lnSpc>
                        <a:spcBef>
                          <a:spcPts val="0"/>
                        </a:spcBef>
                        <a:spcAft>
                          <a:spcPts val="0"/>
                        </a:spcAft>
                      </a:pPr>
                      <a:r>
                        <a:rPr lang="en-US" sz="1600">
                          <a:effectLst/>
                        </a:rPr>
                        <a:t>District 6</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a:effectLst/>
                        </a:rPr>
                        <a:t>Anderson, Abbeville, Greenwood, Laurens, Newberry, Spartanburg, Union, Cherokee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918420">
                <a:tc>
                  <a:txBody>
                    <a:bodyPr/>
                    <a:lstStyle/>
                    <a:p>
                      <a:pPr marL="0" marR="0" algn="r">
                        <a:lnSpc>
                          <a:spcPct val="115000"/>
                        </a:lnSpc>
                        <a:spcBef>
                          <a:spcPts val="0"/>
                        </a:spcBef>
                        <a:spcAft>
                          <a:spcPts val="0"/>
                        </a:spcAft>
                      </a:pPr>
                      <a:r>
                        <a:rPr lang="en-US" sz="1600">
                          <a:effectLst/>
                        </a:rPr>
                        <a:t> </a:t>
                      </a:r>
                      <a:endParaRPr lang="en-US" sz="11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600" dirty="0">
                          <a:effectLst/>
                        </a:rPr>
                        <a:t>Allendale, Bamberg and Orangeburg moved from 3 to 1, Abbeville and Anderson moved from 5 to 6.  Saluda moved from 6 to 3</a:t>
                      </a:r>
                      <a:endParaRPr lang="en-US" sz="1100" dirty="0">
                        <a:effectLst/>
                      </a:endParaRPr>
                    </a:p>
                    <a:p>
                      <a:pPr marL="0" marR="0" algn="r">
                        <a:lnSpc>
                          <a:spcPct val="115000"/>
                        </a:lnSpc>
                        <a:spcBef>
                          <a:spcPts val="0"/>
                        </a:spcBef>
                        <a:spcAft>
                          <a:spcPts val="0"/>
                        </a:spcAft>
                      </a:pPr>
                      <a:r>
                        <a:rPr lang="en-US" sz="16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39233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100" dirty="0"/>
              <a:t>SCASC Conferences and Workshops</a:t>
            </a:r>
            <a:br>
              <a:rPr lang="en-US" dirty="0"/>
            </a:br>
            <a:r>
              <a:rPr lang="en-US" sz="4900" dirty="0">
                <a:solidFill>
                  <a:srgbClr val="FF0000"/>
                </a:solidFill>
              </a:rPr>
              <a:t>Advisor Workshop</a:t>
            </a:r>
          </a:p>
        </p:txBody>
      </p:sp>
      <p:sp>
        <p:nvSpPr>
          <p:cNvPr id="3" name="Content Placeholder 2"/>
          <p:cNvSpPr>
            <a:spLocks noGrp="1"/>
          </p:cNvSpPr>
          <p:nvPr>
            <p:ph idx="1"/>
          </p:nvPr>
        </p:nvSpPr>
        <p:spPr>
          <a:xfrm>
            <a:off x="228600" y="1600200"/>
            <a:ext cx="8839200" cy="4724400"/>
          </a:xfrm>
        </p:spPr>
        <p:txBody>
          <a:bodyPr>
            <a:normAutofit lnSpcReduction="10000"/>
          </a:bodyPr>
          <a:lstStyle/>
          <a:p>
            <a:r>
              <a:rPr lang="en-US" sz="2800" dirty="0"/>
              <a:t>For all Student Council Advisors, old and new, middle level or high school.   Get ideas and strategies to use with your council.</a:t>
            </a:r>
          </a:p>
          <a:p>
            <a:r>
              <a:rPr lang="en-US" sz="4800" b="1" dirty="0">
                <a:solidFill>
                  <a:schemeClr val="accent4">
                    <a:lumMod val="50000"/>
                  </a:schemeClr>
                </a:solidFill>
              </a:rPr>
              <a:t>Monday, January 27, 2020</a:t>
            </a:r>
            <a:endParaRPr lang="en-US" sz="1600" dirty="0"/>
          </a:p>
          <a:p>
            <a:r>
              <a:rPr lang="en-US" sz="2800" dirty="0"/>
              <a:t>9:00 am- 2:30 pm</a:t>
            </a:r>
          </a:p>
          <a:p>
            <a:r>
              <a:rPr lang="en-US" sz="2800" dirty="0"/>
              <a:t>Cost - $50 per advisor</a:t>
            </a:r>
          </a:p>
          <a:p>
            <a:r>
              <a:rPr lang="en-US" sz="2800" dirty="0"/>
              <a:t>Lexington 2 Innovation Center, West Columbia, SC</a:t>
            </a:r>
          </a:p>
          <a:p>
            <a:pPr marL="0" indent="0">
              <a:buNone/>
            </a:pPr>
            <a:r>
              <a:rPr lang="en-US" sz="2800" dirty="0">
                <a:solidFill>
                  <a:srgbClr val="FF0000"/>
                </a:solidFill>
              </a:rPr>
              <a:t>Daniel Bailey, our association president, will be managing the workshop.  All forms will be sent to him at Airport High School.  </a:t>
            </a:r>
          </a:p>
        </p:txBody>
      </p:sp>
      <p:pic>
        <p:nvPicPr>
          <p:cNvPr id="3073" name="Picture 1" descr="C:\Users\owner\AppData\Local\Microsoft\Windows\INetCache\IE\JYVQM3QR\animated-teacher[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81000"/>
            <a:ext cx="971550" cy="92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872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304800"/>
            <a:ext cx="8229600" cy="1143000"/>
          </a:xfrm>
        </p:spPr>
        <p:style>
          <a:lnRef idx="2">
            <a:schemeClr val="dk1"/>
          </a:lnRef>
          <a:fillRef idx="1">
            <a:schemeClr val="lt1"/>
          </a:fillRef>
          <a:effectRef idx="0">
            <a:schemeClr val="dk1"/>
          </a:effectRef>
          <a:fontRef idx="minor">
            <a:schemeClr val="dk1"/>
          </a:fontRef>
        </p:style>
        <p:txBody>
          <a:bodyPr>
            <a:normAutofit fontScale="90000"/>
          </a:bodyPr>
          <a:lstStyle/>
          <a:p>
            <a:r>
              <a:rPr lang="en-US" sz="3600" dirty="0"/>
              <a:t>SCASC Conferences and Workshops</a:t>
            </a:r>
            <a:br>
              <a:rPr lang="en-US" dirty="0"/>
            </a:br>
            <a:r>
              <a:rPr lang="en-US" sz="6000" dirty="0">
                <a:solidFill>
                  <a:srgbClr val="FF0000"/>
                </a:solidFill>
              </a:rPr>
              <a:t>Middle Level Workshop</a:t>
            </a:r>
            <a:endParaRPr lang="en-US" sz="6000" dirty="0"/>
          </a:p>
        </p:txBody>
      </p:sp>
      <p:sp>
        <p:nvSpPr>
          <p:cNvPr id="3" name="Content Placeholder 2"/>
          <p:cNvSpPr>
            <a:spLocks noGrp="1"/>
          </p:cNvSpPr>
          <p:nvPr>
            <p:ph idx="1"/>
          </p:nvPr>
        </p:nvSpPr>
        <p:spPr/>
        <p:txBody>
          <a:bodyPr>
            <a:normAutofit fontScale="92500" lnSpcReduction="20000"/>
          </a:bodyPr>
          <a:lstStyle/>
          <a:p>
            <a:r>
              <a:rPr lang="en-US" dirty="0"/>
              <a:t>For middle level students.  Limit 3 per school.</a:t>
            </a:r>
          </a:p>
          <a:p>
            <a:r>
              <a:rPr lang="en-US" sz="5400" b="1" dirty="0">
                <a:solidFill>
                  <a:schemeClr val="accent4">
                    <a:lumMod val="50000"/>
                  </a:schemeClr>
                </a:solidFill>
              </a:rPr>
              <a:t>Monday, January 27, 2020</a:t>
            </a:r>
          </a:p>
          <a:p>
            <a:pPr marL="0" indent="0">
              <a:buNone/>
            </a:pPr>
            <a:endParaRPr lang="en-US" sz="1800" dirty="0"/>
          </a:p>
          <a:p>
            <a:r>
              <a:rPr lang="en-US" dirty="0"/>
              <a:t>9:00 am- 2:30 pm</a:t>
            </a:r>
          </a:p>
          <a:p>
            <a:r>
              <a:rPr lang="en-US" dirty="0"/>
              <a:t>Cost - $40 per student</a:t>
            </a:r>
          </a:p>
          <a:p>
            <a:r>
              <a:rPr lang="en-US" dirty="0"/>
              <a:t>Lexington 2 Innovation Center, West Columbia, SC</a:t>
            </a:r>
          </a:p>
          <a:p>
            <a:pPr marL="0" indent="0">
              <a:buNone/>
            </a:pPr>
            <a:r>
              <a:rPr lang="en-US" dirty="0"/>
              <a:t>  </a:t>
            </a:r>
          </a:p>
          <a:p>
            <a:pPr marL="0" indent="0">
              <a:buNone/>
            </a:pPr>
            <a:r>
              <a:rPr lang="en-US" dirty="0">
                <a:solidFill>
                  <a:srgbClr val="FF0000"/>
                </a:solidFill>
              </a:rPr>
              <a:t>Daniel Bailey, our association president, will be managing the workshop.  All forms will be sent to him at Airport High School.  </a:t>
            </a:r>
          </a:p>
          <a:p>
            <a:endParaRPr lang="en-US" dirty="0"/>
          </a:p>
        </p:txBody>
      </p:sp>
      <p:pic>
        <p:nvPicPr>
          <p:cNvPr id="4098" name="Picture 2" descr="C:\Users\owner\AppData\Local\Microsoft\Windows\INetCache\IE\ZL3G8BMX\student_clipar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52400"/>
            <a:ext cx="1524000" cy="89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4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style>
          <a:lnRef idx="2">
            <a:schemeClr val="dk1"/>
          </a:lnRef>
          <a:fillRef idx="1">
            <a:schemeClr val="lt1"/>
          </a:fillRef>
          <a:effectRef idx="0">
            <a:schemeClr val="dk1"/>
          </a:effectRef>
          <a:fontRef idx="minor">
            <a:schemeClr val="dk1"/>
          </a:fontRef>
        </p:style>
        <p:txBody>
          <a:bodyPr>
            <a:normAutofit fontScale="90000"/>
          </a:bodyPr>
          <a:lstStyle/>
          <a:p>
            <a:r>
              <a:rPr lang="en-US" sz="3100" dirty="0"/>
              <a:t>SCASC Conferences and Workshops</a:t>
            </a:r>
            <a:br>
              <a:rPr lang="en-US" dirty="0"/>
            </a:br>
            <a:r>
              <a:rPr lang="en-US" dirty="0"/>
              <a:t>  </a:t>
            </a:r>
            <a:r>
              <a:rPr lang="en-US" sz="7200" dirty="0">
                <a:solidFill>
                  <a:srgbClr val="FF0000"/>
                </a:solidFill>
              </a:rPr>
              <a:t>State Convention</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dirty="0"/>
              <a:t>For middle and high school students and advisors.    Limit  8-10 per school.</a:t>
            </a:r>
          </a:p>
          <a:p>
            <a:r>
              <a:rPr lang="en-US" sz="4600" dirty="0"/>
              <a:t>Wade Hampton High School, Greenville, SC</a:t>
            </a:r>
          </a:p>
          <a:p>
            <a:r>
              <a:rPr lang="en-US" sz="5100" b="1" dirty="0">
                <a:solidFill>
                  <a:schemeClr val="accent4">
                    <a:lumMod val="50000"/>
                  </a:schemeClr>
                </a:solidFill>
              </a:rPr>
              <a:t>March 13-15, 2020</a:t>
            </a:r>
            <a:endParaRPr lang="en-US" sz="5100" dirty="0"/>
          </a:p>
          <a:p>
            <a:r>
              <a:rPr lang="en-US" sz="4000" dirty="0"/>
              <a:t>Friday 4:30 pm- Sunday 12:30 pm</a:t>
            </a:r>
          </a:p>
          <a:p>
            <a:r>
              <a:rPr lang="en-US" sz="4000" dirty="0"/>
              <a:t>Cost - $ 100 per delegate (students)  $75 (advisors)</a:t>
            </a:r>
          </a:p>
          <a:p>
            <a:r>
              <a:rPr lang="en-US" sz="5100" dirty="0">
                <a:solidFill>
                  <a:srgbClr val="0070C0"/>
                </a:solidFill>
              </a:rPr>
              <a:t>Theme: 2020 Vision of Leadership </a:t>
            </a:r>
          </a:p>
          <a:p>
            <a:r>
              <a:rPr lang="en-US" sz="4000" dirty="0"/>
              <a:t>Home Stay- Some students will stay with host families</a:t>
            </a:r>
          </a:p>
          <a:p>
            <a:r>
              <a:rPr lang="en-US" sz="4000" dirty="0"/>
              <a:t>Hotel: Advisors and some students in selected hotels</a:t>
            </a:r>
          </a:p>
          <a:p>
            <a:r>
              <a:rPr lang="en-US" sz="4000" dirty="0"/>
              <a:t>Elections for new state officers held at Convention.</a:t>
            </a:r>
          </a:p>
          <a:p>
            <a:pPr marL="0" indent="0">
              <a:buNone/>
            </a:pPr>
            <a:endParaRPr lang="en-US" dirty="0"/>
          </a:p>
          <a:p>
            <a:pPr marL="0" indent="0">
              <a:buNone/>
            </a:pPr>
            <a:endParaRPr lang="en-US" dirty="0">
              <a:solidFill>
                <a:srgbClr val="FF0000"/>
              </a:solidFill>
            </a:endParaRPr>
          </a:p>
        </p:txBody>
      </p:sp>
      <p:pic>
        <p:nvPicPr>
          <p:cNvPr id="5122" name="Picture 2" descr="C:\Users\owner\AppData\Local\Microsoft\Windows\INetCache\IE\JYVQM3QR\premiere-journee-en-classe-comprehension-bdf-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1758950" cy="112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413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en-US" sz="3600" dirty="0"/>
              <a:t>SCASC Conferences and Workshops</a:t>
            </a:r>
            <a:br>
              <a:rPr lang="en-US" dirty="0"/>
            </a:br>
            <a:r>
              <a:rPr lang="en-US" sz="4900" dirty="0">
                <a:solidFill>
                  <a:srgbClr val="FF0000"/>
                </a:solidFill>
              </a:rPr>
              <a:t>Summer Leadership Camp</a:t>
            </a:r>
            <a:endParaRPr lang="en-US" sz="4900"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a:t>Amanda Pinson is the Camp Coordinator</a:t>
            </a:r>
          </a:p>
          <a:p>
            <a:r>
              <a:rPr lang="en-US" dirty="0"/>
              <a:t>July 12-16, 2020</a:t>
            </a:r>
          </a:p>
          <a:p>
            <a:r>
              <a:rPr lang="en-US" dirty="0"/>
              <a:t>Cherry Grove, Myrtle Beach, SC</a:t>
            </a:r>
          </a:p>
          <a:p>
            <a:r>
              <a:rPr lang="en-US" dirty="0"/>
              <a:t>Online registration date TBA  </a:t>
            </a:r>
          </a:p>
          <a:p>
            <a:r>
              <a:rPr lang="en-US" dirty="0"/>
              <a:t>Cost $260 </a:t>
            </a:r>
            <a:r>
              <a:rPr lang="en-US" sz="2000" dirty="0"/>
              <a:t>(School checks or money orders only, no personal checks)</a:t>
            </a:r>
          </a:p>
          <a:p>
            <a:r>
              <a:rPr lang="en-US" dirty="0"/>
              <a:t>Deadline for materials and payment </a:t>
            </a:r>
            <a:r>
              <a:rPr lang="en-US" sz="1800" dirty="0"/>
              <a:t>(1</a:t>
            </a:r>
            <a:r>
              <a:rPr lang="en-US" sz="1800" baseline="30000" dirty="0"/>
              <a:t>st</a:t>
            </a:r>
            <a:r>
              <a:rPr lang="en-US" sz="1800" dirty="0"/>
              <a:t> week in May)</a:t>
            </a:r>
          </a:p>
          <a:p>
            <a:r>
              <a:rPr lang="en-US" dirty="0"/>
              <a:t>Camp fills up quickly so plan ahead.</a:t>
            </a:r>
          </a:p>
          <a:p>
            <a:r>
              <a:rPr lang="en-US" dirty="0"/>
              <a:t>Camp discussion and video</a:t>
            </a:r>
          </a:p>
          <a:p>
            <a:endParaRPr lang="en-US" sz="2000" dirty="0"/>
          </a:p>
          <a:p>
            <a:endParaRPr lang="en-US" dirty="0"/>
          </a:p>
          <a:p>
            <a:endParaRPr lang="en-US" dirty="0"/>
          </a:p>
        </p:txBody>
      </p:sp>
      <p:pic>
        <p:nvPicPr>
          <p:cNvPr id="6146" name="Picture 2" descr="C:\Users\owner\AppData\Local\Microsoft\Windows\INetCache\IE\ZL3G8BMX\Snoop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900" y="2295525"/>
            <a:ext cx="14478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owner\AppData\Local\Microsoft\Windows\INetCache\IE\80JQT08A\packing[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900" y="5486400"/>
            <a:ext cx="1676400" cy="121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41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Camp Day</a:t>
            </a:r>
          </a:p>
        </p:txBody>
      </p:sp>
      <p:sp>
        <p:nvSpPr>
          <p:cNvPr id="3" name="Content Placeholder 2"/>
          <p:cNvSpPr>
            <a:spLocks noGrp="1"/>
          </p:cNvSpPr>
          <p:nvPr>
            <p:ph idx="1"/>
          </p:nvPr>
        </p:nvSpPr>
        <p:spPr>
          <a:xfrm>
            <a:off x="457200" y="1371600"/>
            <a:ext cx="8229600" cy="5181600"/>
          </a:xfrm>
        </p:spPr>
        <p:txBody>
          <a:bodyPr>
            <a:normAutofit fontScale="47500" lnSpcReduction="20000"/>
          </a:bodyPr>
          <a:lstStyle/>
          <a:p>
            <a:pPr marL="0" indent="0">
              <a:buNone/>
            </a:pPr>
            <a:endParaRPr lang="en-US" dirty="0"/>
          </a:p>
          <a:p>
            <a:r>
              <a:rPr lang="en-US" sz="3400" dirty="0"/>
              <a:t>Day One (Sunday)— Delegates will be assigned to a council who will become a family for the week.  Delegates will work with their council to solve an assigned problem during the week.  Delegates will meet their cabin mates and learn how they can win Cabin of the Day/Week. After dinner, delegates will hear from the camp consultant.  </a:t>
            </a:r>
          </a:p>
          <a:p>
            <a:pPr marL="0" indent="0">
              <a:buNone/>
            </a:pPr>
            <a:r>
              <a:rPr lang="en-US" sz="3400" dirty="0"/>
              <a:t> </a:t>
            </a:r>
          </a:p>
          <a:p>
            <a:r>
              <a:rPr lang="en-US" sz="3400" dirty="0"/>
              <a:t>Days Two and Three (Monday and Tuesday) —After a hearty breakfast and cabin cleaning, delegates will attend Skills Sessions taught by our experienced senior staff members.  After lunch, they will meet several times with their council, attend electives to find out what other schools are doing on specific topics, enjoy some free time, and then dinner.  After dinner, delegates will work with the camp consultant.   On Tuesday, there will be a talent show after dinner.  </a:t>
            </a:r>
          </a:p>
          <a:p>
            <a:pPr marL="0" indent="0">
              <a:buNone/>
            </a:pPr>
            <a:r>
              <a:rPr lang="en-US" sz="3400" dirty="0"/>
              <a:t> </a:t>
            </a:r>
          </a:p>
          <a:p>
            <a:r>
              <a:rPr lang="en-US" sz="3400" dirty="0"/>
              <a:t>Day Three (Wednesday)—In addition to the Skills Sessions, delegates will have intensive training in their respective positions on council.  After lunch, councils compete in a field day activity and finish their report for Council of the Week.  </a:t>
            </a:r>
          </a:p>
          <a:p>
            <a:pPr marL="0" indent="0">
              <a:buNone/>
            </a:pPr>
            <a:endParaRPr lang="en-US" sz="3400" dirty="0"/>
          </a:p>
          <a:p>
            <a:r>
              <a:rPr lang="en-US" sz="3400" dirty="0"/>
              <a:t>Day Four (Thursday) - After breakfast and packing, delegates will fine tune their council’s skit and present it to the camp.  Final awards will be given! Time to say GOOD-BYE until we see you at the District Rallies!  The program will end by 11:30 a.m.  Please have your transportation there by 11:30.   Supervision will not be available for students after 12 noon.   Lunch is </a:t>
            </a:r>
            <a:r>
              <a:rPr lang="en-US" sz="3400" u="sng" dirty="0"/>
              <a:t>not</a:t>
            </a:r>
            <a:r>
              <a:rPr lang="en-US" sz="3400" dirty="0"/>
              <a:t> served on Thursday.</a:t>
            </a:r>
          </a:p>
        </p:txBody>
      </p:sp>
      <p:pic>
        <p:nvPicPr>
          <p:cNvPr id="7170" name="Picture 2" descr="C:\Users\owner\AppData\Local\Microsoft\Windows\INetCache\IE\792DZS7L\Camping_T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2072640" cy="120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36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a:t>Awards (Advisor of the Year)</a:t>
            </a:r>
          </a:p>
        </p:txBody>
      </p:sp>
      <p:sp>
        <p:nvSpPr>
          <p:cNvPr id="3" name="Content Placeholder 2"/>
          <p:cNvSpPr>
            <a:spLocks noGrp="1"/>
          </p:cNvSpPr>
          <p:nvPr>
            <p:ph idx="1"/>
          </p:nvPr>
        </p:nvSpPr>
        <p:spPr>
          <a:xfrm>
            <a:off x="685800" y="1514362"/>
            <a:ext cx="8229600" cy="4962638"/>
          </a:xfrm>
        </p:spPr>
        <p:txBody>
          <a:bodyPr>
            <a:normAutofit/>
          </a:bodyPr>
          <a:lstStyle/>
          <a:p>
            <a:r>
              <a:rPr lang="en-US" dirty="0"/>
              <a:t>Apply with Google forms.  See website.</a:t>
            </a:r>
          </a:p>
          <a:p>
            <a:r>
              <a:rPr lang="en-US" dirty="0"/>
              <a:t>Due   Oct. 14, 2019</a:t>
            </a:r>
          </a:p>
          <a:p>
            <a:r>
              <a:rPr lang="en-US" dirty="0"/>
              <a:t>One middle level, one high school level</a:t>
            </a:r>
          </a:p>
          <a:p>
            <a:r>
              <a:rPr lang="en-US" dirty="0"/>
              <a:t>State winners announced at the state convention.</a:t>
            </a:r>
          </a:p>
          <a:p>
            <a:r>
              <a:rPr lang="en-US" dirty="0"/>
              <a:t>The state winners will then apply for the national advisor of the year.</a:t>
            </a:r>
          </a:p>
          <a:p>
            <a:pPr marL="0" indent="0">
              <a:buNone/>
            </a:pPr>
            <a:endParaRPr lang="en-US" dirty="0"/>
          </a:p>
        </p:txBody>
      </p:sp>
      <p:pic>
        <p:nvPicPr>
          <p:cNvPr id="1026" name="Picture 2" descr="C:\Users\owner\AppData\Local\Microsoft\Windows\INetCache\IE\JYVQM3QR\thumbs_up_bci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876800"/>
            <a:ext cx="1447800" cy="1156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83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a:t>Awards Administrator of the Year</a:t>
            </a:r>
          </a:p>
        </p:txBody>
      </p:sp>
      <p:sp>
        <p:nvSpPr>
          <p:cNvPr id="3" name="Content Placeholder 2"/>
          <p:cNvSpPr>
            <a:spLocks noGrp="1"/>
          </p:cNvSpPr>
          <p:nvPr>
            <p:ph idx="1"/>
          </p:nvPr>
        </p:nvSpPr>
        <p:spPr>
          <a:xfrm>
            <a:off x="457200" y="1600200"/>
            <a:ext cx="8229600" cy="4733925"/>
          </a:xfrm>
        </p:spPr>
        <p:txBody>
          <a:bodyPr/>
          <a:lstStyle/>
          <a:p>
            <a:r>
              <a:rPr lang="en-US" dirty="0"/>
              <a:t>Apply with Google forms.  See website.</a:t>
            </a:r>
          </a:p>
          <a:p>
            <a:r>
              <a:rPr lang="en-US" dirty="0"/>
              <a:t>Due November 11, 2019</a:t>
            </a:r>
          </a:p>
          <a:p>
            <a:r>
              <a:rPr lang="en-US" dirty="0"/>
              <a:t>Any school administrator who is supportive of your student activities</a:t>
            </a:r>
          </a:p>
          <a:p>
            <a:r>
              <a:rPr lang="en-US" dirty="0"/>
              <a:t>Winner announced at the state convention.</a:t>
            </a:r>
          </a:p>
          <a:p>
            <a:pPr marL="0" indent="0">
              <a:buNone/>
            </a:pPr>
            <a:endParaRPr lang="en-US" dirty="0"/>
          </a:p>
          <a:p>
            <a:pPr marL="0" indent="0">
              <a:buNone/>
            </a:pPr>
            <a:endParaRPr lang="en-US" dirty="0"/>
          </a:p>
        </p:txBody>
      </p:sp>
      <p:pic>
        <p:nvPicPr>
          <p:cNvPr id="2050" name="Picture 2" descr="C:\Users\owner\AppData\Local\Microsoft\Windows\INetCache\IE\JYVQM3QR\principalsOff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572000"/>
            <a:ext cx="1585913"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62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US" dirty="0"/>
              <a:t>Awards (Honor Council)</a:t>
            </a:r>
          </a:p>
        </p:txBody>
      </p:sp>
      <p:sp>
        <p:nvSpPr>
          <p:cNvPr id="3" name="Content Placeholder 2"/>
          <p:cNvSpPr>
            <a:spLocks noGrp="1"/>
          </p:cNvSpPr>
          <p:nvPr>
            <p:ph idx="1"/>
          </p:nvPr>
        </p:nvSpPr>
        <p:spPr>
          <a:xfrm>
            <a:off x="685800" y="1524000"/>
            <a:ext cx="8229600" cy="4525963"/>
          </a:xfrm>
        </p:spPr>
        <p:txBody>
          <a:bodyPr/>
          <a:lstStyle/>
          <a:p>
            <a:r>
              <a:rPr lang="en-US" dirty="0"/>
              <a:t>This is a process that helps you evaluate your council without competing with any other councils.  The total points determine status for Bronze, Silver or Gold.</a:t>
            </a:r>
          </a:p>
          <a:p>
            <a:r>
              <a:rPr lang="en-US" sz="6600" dirty="0"/>
              <a:t>Due Feb. 14, 2020</a:t>
            </a:r>
          </a:p>
          <a:p>
            <a:r>
              <a:rPr lang="en-US" dirty="0"/>
              <a:t>Complete on Google Forms or Scan and send hard copy.  See website.</a:t>
            </a:r>
          </a:p>
        </p:txBody>
      </p:sp>
      <p:pic>
        <p:nvPicPr>
          <p:cNvPr id="3074" name="Picture 2" descr="C:\Users\owner\AppData\Local\Microsoft\Windows\INetCache\IE\JYVQM3QR\medall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381000"/>
            <a:ext cx="676485" cy="96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71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n-US" sz="7200" dirty="0"/>
              <a:t>SCASC </a:t>
            </a:r>
          </a:p>
        </p:txBody>
      </p:sp>
      <p:sp>
        <p:nvSpPr>
          <p:cNvPr id="3" name="Content Placeholder 2"/>
          <p:cNvSpPr>
            <a:spLocks noGrp="1"/>
          </p:cNvSpPr>
          <p:nvPr>
            <p:ph idx="1"/>
          </p:nvPr>
        </p:nvSpPr>
        <p:spPr/>
        <p:txBody>
          <a:bodyPr>
            <a:normAutofit/>
          </a:bodyPr>
          <a:lstStyle/>
          <a:p>
            <a:r>
              <a:rPr lang="en-US" dirty="0"/>
              <a:t>South Carolina Association of Student Councils</a:t>
            </a:r>
          </a:p>
          <a:p>
            <a:r>
              <a:rPr lang="en-US" dirty="0"/>
              <a:t>Membership runs from Sept. 1- Aug. 31</a:t>
            </a:r>
          </a:p>
          <a:p>
            <a:r>
              <a:rPr lang="en-US" dirty="0"/>
              <a:t>Dues $50 (Regular Membership)</a:t>
            </a:r>
          </a:p>
          <a:p>
            <a:r>
              <a:rPr lang="en-US" dirty="0"/>
              <a:t>Dues $60 (Palmetto Membership) </a:t>
            </a:r>
            <a:r>
              <a:rPr lang="en-US" sz="2400" dirty="0">
                <a:solidFill>
                  <a:srgbClr val="7030A0"/>
                </a:solidFill>
              </a:rPr>
              <a:t>$10 goes to provide scholarships to the summer camp.  Palmetto members get to bring on extra delegate to the summer camp.</a:t>
            </a:r>
          </a:p>
          <a:p>
            <a:r>
              <a:rPr lang="en-US" sz="4000" dirty="0"/>
              <a:t>Website: </a:t>
            </a:r>
            <a:r>
              <a:rPr lang="en-US" sz="4000" dirty="0">
                <a:hlinkClick r:id="rId2"/>
              </a:rPr>
              <a:t>www.thegavel.org</a:t>
            </a:r>
            <a:endParaRPr lang="en-US" sz="4000" dirty="0"/>
          </a:p>
          <a:p>
            <a:r>
              <a:rPr lang="en-US" sz="3600" dirty="0">
                <a:solidFill>
                  <a:srgbClr val="0070C0"/>
                </a:solidFill>
              </a:rPr>
              <a:t>Mascot: Mr. </a:t>
            </a:r>
            <a:r>
              <a:rPr lang="en-US" sz="3600" dirty="0" err="1">
                <a:solidFill>
                  <a:srgbClr val="0070C0"/>
                </a:solidFill>
              </a:rPr>
              <a:t>Cakalaki</a:t>
            </a:r>
            <a:endParaRPr lang="en-US" sz="3600" dirty="0">
              <a:solidFill>
                <a:srgbClr val="0070C0"/>
              </a:solidFill>
            </a:endParaRPr>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648200"/>
            <a:ext cx="1797627" cy="1857283"/>
          </a:xfrm>
          <a:prstGeom prst="rect">
            <a:avLst/>
          </a:prstGeom>
        </p:spPr>
      </p:pic>
    </p:spTree>
    <p:extLst>
      <p:ext uri="{BB962C8B-B14F-4D97-AF65-F5344CB8AC3E}">
        <p14:creationId xmlns:p14="http://schemas.microsoft.com/office/powerpoint/2010/main" val="3191557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US" dirty="0"/>
              <a:t>Awards (Terry McCoy Hall of Fame)</a:t>
            </a:r>
          </a:p>
        </p:txBody>
      </p:sp>
      <p:sp>
        <p:nvSpPr>
          <p:cNvPr id="3" name="Content Placeholder 2"/>
          <p:cNvSpPr>
            <a:spLocks noGrp="1"/>
          </p:cNvSpPr>
          <p:nvPr>
            <p:ph idx="1"/>
          </p:nvPr>
        </p:nvSpPr>
        <p:spPr>
          <a:xfrm>
            <a:off x="457200" y="1600200"/>
            <a:ext cx="8458200" cy="4525963"/>
          </a:xfrm>
        </p:spPr>
        <p:txBody>
          <a:bodyPr>
            <a:normAutofit fontScale="77500" lnSpcReduction="20000"/>
          </a:bodyPr>
          <a:lstStyle/>
          <a:p>
            <a:r>
              <a:rPr lang="en-US" dirty="0"/>
              <a:t>Mr. McCoy was the executive director for SCASC for 30 years and did great work to instill leadership skills in South Carolina students.  </a:t>
            </a:r>
          </a:p>
          <a:p>
            <a:r>
              <a:rPr lang="en-US" dirty="0"/>
              <a:t>Each member school can nominate one student from that school. This student should exemplify qualities of a leader that goes above and beyond.</a:t>
            </a:r>
          </a:p>
          <a:p>
            <a:r>
              <a:rPr lang="en-US" dirty="0"/>
              <a:t>All students nominated will be automatically added to the Hall of Fame.   Recognition and  certificates will be given at the State Convention.</a:t>
            </a:r>
          </a:p>
          <a:p>
            <a:r>
              <a:rPr lang="en-US" dirty="0"/>
              <a:t>This is a one page application form available on the website.  </a:t>
            </a:r>
          </a:p>
          <a:p>
            <a:r>
              <a:rPr lang="en-US" dirty="0"/>
              <a:t>All applications are to be submitted online no later than </a:t>
            </a:r>
            <a:r>
              <a:rPr lang="en-US" sz="5700" dirty="0"/>
              <a:t>February 28, 2020</a:t>
            </a:r>
            <a:r>
              <a:rPr lang="en-US" dirty="0"/>
              <a:t>.   </a:t>
            </a:r>
          </a:p>
          <a:p>
            <a:endParaRPr lang="en-US" dirty="0"/>
          </a:p>
        </p:txBody>
      </p:sp>
      <p:pic>
        <p:nvPicPr>
          <p:cNvPr id="4098" name="Picture 2" descr="C:\Users\owner\AppData\Local\Microsoft\Windows\INetCache\IE\80JQT08A\hall-of-fa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410200"/>
            <a:ext cx="1828800" cy="12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278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US" dirty="0"/>
              <a:t>Awards (Project Awards)</a:t>
            </a:r>
          </a:p>
        </p:txBody>
      </p:sp>
      <p:sp>
        <p:nvSpPr>
          <p:cNvPr id="3" name="Content Placeholder 2"/>
          <p:cNvSpPr>
            <a:spLocks noGrp="1"/>
          </p:cNvSpPr>
          <p:nvPr>
            <p:ph idx="1"/>
          </p:nvPr>
        </p:nvSpPr>
        <p:spPr/>
        <p:txBody>
          <a:bodyPr>
            <a:normAutofit fontScale="77500" lnSpcReduction="20000"/>
          </a:bodyPr>
          <a:lstStyle/>
          <a:p>
            <a:r>
              <a:rPr lang="en-US" dirty="0"/>
              <a:t>Project Entries should be turned in during registration at the state convention.</a:t>
            </a:r>
          </a:p>
          <a:p>
            <a:r>
              <a:rPr lang="en-US" dirty="0"/>
              <a:t>You may submit up to 3 projects.  </a:t>
            </a:r>
          </a:p>
          <a:p>
            <a:r>
              <a:rPr lang="en-US" dirty="0"/>
              <a:t>Current SCASC advisors will read and judge projects during the convention this year.  </a:t>
            </a:r>
          </a:p>
          <a:p>
            <a:r>
              <a:rPr lang="en-US" dirty="0"/>
              <a:t>Project Awards will be presented at the awards banquet during the State Convention.   </a:t>
            </a:r>
          </a:p>
          <a:p>
            <a:r>
              <a:rPr lang="en-US" dirty="0"/>
              <a:t>Categories:  Community Service, Leadership activities, Recognition, Recreational activities, School Service, School Pride, School Spirit, Fund Raising, Video, and Digital Memory Book.  </a:t>
            </a:r>
          </a:p>
          <a:p>
            <a:r>
              <a:rPr lang="en-US" dirty="0"/>
              <a:t>For projects entry forms and the judges score sheet, please refer to the SCASC website under Awards.</a:t>
            </a:r>
          </a:p>
          <a:p>
            <a:endParaRPr lang="en-US" dirty="0"/>
          </a:p>
        </p:txBody>
      </p:sp>
      <p:pic>
        <p:nvPicPr>
          <p:cNvPr id="6146" name="Picture 2" descr="C:\Users\owner\AppData\Local\Microsoft\Windows\INetCache\IE\ZL3G8BMX\no1awardsymbolocalclk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996" y="0"/>
            <a:ext cx="1560004" cy="174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597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a:t>Awards (Scrapbook Awards)</a:t>
            </a:r>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sz="3600" dirty="0"/>
              <a:t>The scrapbook award is based on documentation of council activities by submitting a scrapbook outlining your council projects for the year.  </a:t>
            </a:r>
          </a:p>
          <a:p>
            <a:r>
              <a:rPr lang="en-US" sz="3600" dirty="0"/>
              <a:t>The scrapbook must be developed and organized using the rubric criteria.  </a:t>
            </a:r>
          </a:p>
          <a:p>
            <a:r>
              <a:rPr lang="en-US" sz="3600" dirty="0"/>
              <a:t> For detailed information, please refer to the SCASC website for the rubric.   </a:t>
            </a:r>
          </a:p>
          <a:p>
            <a:pPr marL="0" indent="0">
              <a:buNone/>
            </a:pPr>
            <a:r>
              <a:rPr lang="en-US" dirty="0"/>
              <a:t> </a:t>
            </a:r>
          </a:p>
        </p:txBody>
      </p:sp>
      <p:pic>
        <p:nvPicPr>
          <p:cNvPr id="7170" name="Picture 2" descr="C:\Users\owner\AppData\Local\Microsoft\Windows\INetCache\IE\ZL3G8BMX\mini-album-scrapbook-menin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982" y="4953000"/>
            <a:ext cx="19812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04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US" dirty="0"/>
              <a:t>SCASC Elections</a:t>
            </a:r>
          </a:p>
        </p:txBody>
      </p:sp>
      <p:sp>
        <p:nvSpPr>
          <p:cNvPr id="3" name="Content Placeholder 2"/>
          <p:cNvSpPr>
            <a:spLocks noGrp="1"/>
          </p:cNvSpPr>
          <p:nvPr>
            <p:ph idx="1"/>
          </p:nvPr>
        </p:nvSpPr>
        <p:spPr>
          <a:xfrm>
            <a:off x="457200" y="1600200"/>
            <a:ext cx="8382000" cy="5029200"/>
          </a:xfrm>
        </p:spPr>
        <p:txBody>
          <a:bodyPr>
            <a:normAutofit fontScale="92500"/>
          </a:bodyPr>
          <a:lstStyle/>
          <a:p>
            <a:r>
              <a:rPr lang="en-US" dirty="0"/>
              <a:t>Any student running for office </a:t>
            </a:r>
            <a:r>
              <a:rPr lang="en-US" dirty="0">
                <a:solidFill>
                  <a:srgbClr val="FF0000"/>
                </a:solidFill>
              </a:rPr>
              <a:t>must have already attended the summer leadership camp</a:t>
            </a:r>
            <a:r>
              <a:rPr lang="en-US" dirty="0"/>
              <a:t>.</a:t>
            </a:r>
          </a:p>
          <a:p>
            <a:r>
              <a:rPr lang="en-US" dirty="0"/>
              <a:t>Advisors must request applications from the executive director beginning January 1 and applications must be completed by February 14.</a:t>
            </a:r>
          </a:p>
          <a:p>
            <a:r>
              <a:rPr lang="en-US" dirty="0"/>
              <a:t>Campaign rules must be followed and no campaigning of any kind should begin until after candidates have read the campaign rules and have received confirmation from the executive director . </a:t>
            </a:r>
          </a:p>
        </p:txBody>
      </p:sp>
      <p:pic>
        <p:nvPicPr>
          <p:cNvPr id="5122" name="Picture 2" descr="C:\Users\owner\AppData\Local\Microsoft\Windows\INetCache\IE\792DZS7L\election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576" y="228600"/>
            <a:ext cx="1376331"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20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US" dirty="0"/>
              <a:t>SCASC Elections (District Officers)</a:t>
            </a:r>
          </a:p>
        </p:txBody>
      </p:sp>
      <p:sp>
        <p:nvSpPr>
          <p:cNvPr id="3" name="Content Placeholder 2"/>
          <p:cNvSpPr>
            <a:spLocks noGrp="1"/>
          </p:cNvSpPr>
          <p:nvPr>
            <p:ph idx="1"/>
          </p:nvPr>
        </p:nvSpPr>
        <p:spPr>
          <a:xfrm>
            <a:off x="304800" y="1600200"/>
            <a:ext cx="8534400" cy="5029200"/>
          </a:xfrm>
        </p:spPr>
        <p:txBody>
          <a:bodyPr>
            <a:normAutofit fontScale="85000" lnSpcReduction="10000"/>
          </a:bodyPr>
          <a:lstStyle/>
          <a:p>
            <a:r>
              <a:rPr lang="en-US" dirty="0"/>
              <a:t>Six Districts </a:t>
            </a:r>
          </a:p>
          <a:p>
            <a:r>
              <a:rPr lang="en-US" dirty="0"/>
              <a:t>District Elections will be held at the District meetings on Saturday, March 14 at the state convention.</a:t>
            </a:r>
          </a:p>
          <a:p>
            <a:r>
              <a:rPr lang="en-US" sz="4800" dirty="0">
                <a:solidFill>
                  <a:srgbClr val="FF0000"/>
                </a:solidFill>
              </a:rPr>
              <a:t>District Chair </a:t>
            </a:r>
            <a:r>
              <a:rPr lang="en-US" dirty="0"/>
              <a:t>(Must host district rally) </a:t>
            </a:r>
          </a:p>
          <a:p>
            <a:r>
              <a:rPr lang="en-US" sz="4800" dirty="0">
                <a:solidFill>
                  <a:srgbClr val="FF0000"/>
                </a:solidFill>
              </a:rPr>
              <a:t>District Vice Chair </a:t>
            </a:r>
            <a:r>
              <a:rPr lang="en-US" dirty="0"/>
              <a:t>(In charge of rally workshops)</a:t>
            </a:r>
          </a:p>
          <a:p>
            <a:r>
              <a:rPr lang="en-US" sz="4800" dirty="0">
                <a:solidFill>
                  <a:srgbClr val="FF0000"/>
                </a:solidFill>
              </a:rPr>
              <a:t>District 2</a:t>
            </a:r>
            <a:r>
              <a:rPr lang="en-US" sz="4800" baseline="30000" dirty="0">
                <a:solidFill>
                  <a:srgbClr val="FF0000"/>
                </a:solidFill>
              </a:rPr>
              <a:t>nd</a:t>
            </a:r>
            <a:r>
              <a:rPr lang="en-US" sz="4800" dirty="0">
                <a:solidFill>
                  <a:srgbClr val="FF0000"/>
                </a:solidFill>
              </a:rPr>
              <a:t> Vice Chair </a:t>
            </a:r>
            <a:r>
              <a:rPr lang="en-US" dirty="0"/>
              <a:t>(Middle School student, helps with workshops and rally) (May be an 8</a:t>
            </a:r>
            <a:r>
              <a:rPr lang="en-US" baseline="30000" dirty="0"/>
              <a:t>th</a:t>
            </a:r>
            <a:r>
              <a:rPr lang="en-US" dirty="0"/>
              <a:t> grader with permission to serve as a 9</a:t>
            </a:r>
            <a:r>
              <a:rPr lang="en-US" baseline="30000" dirty="0"/>
              <a:t>th</a:t>
            </a:r>
            <a:r>
              <a:rPr lang="en-US" dirty="0"/>
              <a:t> grader from the high school advisor.)</a:t>
            </a:r>
          </a:p>
        </p:txBody>
      </p:sp>
    </p:spTree>
    <p:extLst>
      <p:ext uri="{BB962C8B-B14F-4D97-AF65-F5344CB8AC3E}">
        <p14:creationId xmlns:p14="http://schemas.microsoft.com/office/powerpoint/2010/main" val="906635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a:t>SCASC Elections (State Officers)</a:t>
            </a:r>
          </a:p>
        </p:txBody>
      </p:sp>
      <p:sp>
        <p:nvSpPr>
          <p:cNvPr id="3" name="Content Placeholder 2"/>
          <p:cNvSpPr>
            <a:spLocks noGrp="1"/>
          </p:cNvSpPr>
          <p:nvPr>
            <p:ph idx="1"/>
          </p:nvPr>
        </p:nvSpPr>
        <p:spPr>
          <a:xfrm>
            <a:off x="381000" y="1600200"/>
            <a:ext cx="8534400" cy="4800600"/>
          </a:xfrm>
        </p:spPr>
        <p:txBody>
          <a:bodyPr>
            <a:normAutofit fontScale="70000" lnSpcReduction="20000"/>
          </a:bodyPr>
          <a:lstStyle/>
          <a:p>
            <a:r>
              <a:rPr lang="en-US" sz="3500" dirty="0"/>
              <a:t>State officer elections will be held  on Sunday, March 15 at the state convention.</a:t>
            </a:r>
          </a:p>
          <a:p>
            <a:r>
              <a:rPr lang="en-US" sz="4800" dirty="0">
                <a:solidFill>
                  <a:srgbClr val="FF0000"/>
                </a:solidFill>
              </a:rPr>
              <a:t>President</a:t>
            </a:r>
            <a:r>
              <a:rPr lang="en-US" dirty="0"/>
              <a:t> (Must Host State Convention) </a:t>
            </a:r>
          </a:p>
          <a:p>
            <a:r>
              <a:rPr lang="en-US" sz="4800" dirty="0">
                <a:solidFill>
                  <a:srgbClr val="FF0000"/>
                </a:solidFill>
              </a:rPr>
              <a:t>Vice President </a:t>
            </a:r>
            <a:r>
              <a:rPr lang="en-US" sz="2800" dirty="0"/>
              <a:t>(In charge of convention workshops)</a:t>
            </a:r>
          </a:p>
          <a:p>
            <a:r>
              <a:rPr lang="en-US" sz="4800" dirty="0">
                <a:solidFill>
                  <a:srgbClr val="FF0000"/>
                </a:solidFill>
              </a:rPr>
              <a:t>2</a:t>
            </a:r>
            <a:r>
              <a:rPr lang="en-US" sz="4800" baseline="30000" dirty="0">
                <a:solidFill>
                  <a:srgbClr val="FF0000"/>
                </a:solidFill>
              </a:rPr>
              <a:t>nd</a:t>
            </a:r>
            <a:r>
              <a:rPr lang="en-US" sz="4800" dirty="0">
                <a:solidFill>
                  <a:srgbClr val="FF0000"/>
                </a:solidFill>
              </a:rPr>
              <a:t> Vice President </a:t>
            </a:r>
            <a:r>
              <a:rPr lang="en-US" sz="2800" dirty="0"/>
              <a:t>(middle school student, helps with workshops and state convention)</a:t>
            </a:r>
          </a:p>
          <a:p>
            <a:r>
              <a:rPr lang="en-US" sz="4800" dirty="0">
                <a:solidFill>
                  <a:srgbClr val="FF0000"/>
                </a:solidFill>
              </a:rPr>
              <a:t>Recording Secretary </a:t>
            </a:r>
            <a:r>
              <a:rPr lang="en-US" dirty="0"/>
              <a:t>(keeps minutes at executive meetings)</a:t>
            </a:r>
          </a:p>
          <a:p>
            <a:r>
              <a:rPr lang="en-US" sz="2600" dirty="0">
                <a:solidFill>
                  <a:srgbClr val="FF0000"/>
                </a:solidFill>
                <a:latin typeface="Arial Black" panose="020B0A04020102020204" pitchFamily="34" charset="0"/>
              </a:rPr>
              <a:t>*(New Position)</a:t>
            </a:r>
            <a:r>
              <a:rPr lang="en-US" sz="2600" dirty="0">
                <a:latin typeface="Arial Black" panose="020B0A04020102020204" pitchFamily="34" charset="0"/>
              </a:rPr>
              <a:t> </a:t>
            </a:r>
            <a:r>
              <a:rPr lang="en-US" sz="5100" dirty="0">
                <a:solidFill>
                  <a:srgbClr val="FF0000"/>
                </a:solidFill>
              </a:rPr>
              <a:t>Historian </a:t>
            </a:r>
            <a:r>
              <a:rPr lang="en-US" dirty="0"/>
              <a:t>(Must take pictures and record events throughout the year.)</a:t>
            </a:r>
          </a:p>
          <a:p>
            <a:r>
              <a:rPr lang="en-US" sz="2600" dirty="0">
                <a:solidFill>
                  <a:srgbClr val="FF0000"/>
                </a:solidFill>
                <a:latin typeface="Arial Black" panose="020B0A04020102020204" pitchFamily="34" charset="0"/>
              </a:rPr>
              <a:t>*(New Position)</a:t>
            </a:r>
            <a:r>
              <a:rPr lang="en-US" sz="2600" dirty="0">
                <a:latin typeface="Arial Black" panose="020B0A04020102020204" pitchFamily="34" charset="0"/>
              </a:rPr>
              <a:t> </a:t>
            </a:r>
            <a:r>
              <a:rPr lang="en-US" sz="5100" dirty="0">
                <a:solidFill>
                  <a:srgbClr val="FF0000"/>
                </a:solidFill>
              </a:rPr>
              <a:t>Parliamentarian</a:t>
            </a:r>
            <a:r>
              <a:rPr lang="en-US" dirty="0"/>
              <a:t> (In charge of elections and parliamentary procedures.</a:t>
            </a:r>
          </a:p>
        </p:txBody>
      </p:sp>
    </p:spTree>
    <p:extLst>
      <p:ext uri="{BB962C8B-B14F-4D97-AF65-F5344CB8AC3E}">
        <p14:creationId xmlns:p14="http://schemas.microsoft.com/office/powerpoint/2010/main" val="3116003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US" dirty="0"/>
              <a:t>Appointed Officer</a:t>
            </a:r>
          </a:p>
        </p:txBody>
      </p:sp>
      <p:sp>
        <p:nvSpPr>
          <p:cNvPr id="3" name="Content Placeholder 2"/>
          <p:cNvSpPr>
            <a:spLocks noGrp="1"/>
          </p:cNvSpPr>
          <p:nvPr>
            <p:ph idx="1"/>
          </p:nvPr>
        </p:nvSpPr>
        <p:spPr/>
        <p:txBody>
          <a:bodyPr/>
          <a:lstStyle/>
          <a:p>
            <a:r>
              <a:rPr lang="en-US" sz="4800" dirty="0">
                <a:solidFill>
                  <a:srgbClr val="FF0000"/>
                </a:solidFill>
              </a:rPr>
              <a:t>Corresponding Secretary </a:t>
            </a:r>
            <a:r>
              <a:rPr lang="en-US" dirty="0"/>
              <a:t>(Appointed by the Executive Director) (Assist the executive director and helps with mailings, e-mails, messaging and correspondence.</a:t>
            </a:r>
          </a:p>
          <a:p>
            <a:pPr marL="0" indent="0">
              <a:buNone/>
            </a:pPr>
            <a:endParaRPr lang="en-US" dirty="0"/>
          </a:p>
        </p:txBody>
      </p:sp>
    </p:spTree>
    <p:extLst>
      <p:ext uri="{BB962C8B-B14F-4D97-AF65-F5344CB8AC3E}">
        <p14:creationId xmlns:p14="http://schemas.microsoft.com/office/powerpoint/2010/main" val="3230934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style>
          <a:lnRef idx="2">
            <a:schemeClr val="accent5"/>
          </a:lnRef>
          <a:fillRef idx="1">
            <a:schemeClr val="lt1"/>
          </a:fillRef>
          <a:effectRef idx="0">
            <a:schemeClr val="accent5"/>
          </a:effectRef>
          <a:fontRef idx="minor">
            <a:schemeClr val="dk1"/>
          </a:fontRef>
        </p:style>
        <p:txBody>
          <a:bodyPr>
            <a:noAutofit/>
          </a:bodyPr>
          <a:lstStyle/>
          <a:p>
            <a:endParaRPr lang="en-US" sz="7200"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sz="4000" b="1" dirty="0">
                <a:solidFill>
                  <a:srgbClr val="7030A0"/>
                </a:solidFill>
                <a:latin typeface="Bradley Hand ITC" panose="03070402050302030203" pitchFamily="66" charset="0"/>
              </a:rPr>
              <a:t>Questions???      Concerns         Ideas</a:t>
            </a:r>
          </a:p>
          <a:p>
            <a:pPr marL="0" indent="0">
              <a:buNone/>
            </a:pPr>
            <a:r>
              <a:rPr lang="en-US" sz="4800" dirty="0"/>
              <a:t>Bonita Guram- </a:t>
            </a:r>
            <a:r>
              <a:rPr lang="en-US" sz="4800" dirty="0">
                <a:hlinkClick r:id="rId2"/>
              </a:rPr>
              <a:t>scascguram@gmail.com</a:t>
            </a:r>
            <a:endParaRPr lang="en-US" sz="4800" dirty="0"/>
          </a:p>
          <a:p>
            <a:pPr marL="0" indent="0">
              <a:buNone/>
            </a:pPr>
            <a:endParaRPr lang="en-US" sz="4800" dirty="0"/>
          </a:p>
          <a:p>
            <a:pPr marL="0" indent="0">
              <a:buNone/>
            </a:pPr>
            <a:r>
              <a:rPr lang="en-US" sz="4800" dirty="0"/>
              <a:t>Roger Mize – </a:t>
            </a:r>
          </a:p>
          <a:p>
            <a:pPr marL="0" indent="0">
              <a:buNone/>
            </a:pPr>
            <a:r>
              <a:rPr lang="en-US" sz="4800" u="sng" dirty="0">
                <a:solidFill>
                  <a:srgbClr val="2A09B7"/>
                </a:solidFill>
              </a:rPr>
              <a:t>rmize@lexrich5.org</a:t>
            </a:r>
          </a:p>
          <a:p>
            <a:pPr marL="0" indent="0">
              <a:buNone/>
            </a:pPr>
            <a:endParaRPr lang="en-US" sz="4800" dirty="0"/>
          </a:p>
          <a:p>
            <a:pPr marL="0" indent="0">
              <a:buNone/>
            </a:pPr>
            <a:endParaRPr lang="en-US" sz="4800" dirty="0"/>
          </a:p>
        </p:txBody>
      </p:sp>
      <p:pic>
        <p:nvPicPr>
          <p:cNvPr id="8195" name="Picture 3" descr="C:\Users\owner\AppData\Local\Microsoft\Windows\INetCache\IE\ZL3G8BMX\thank%20you%20edited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
            <a:ext cx="70866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86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SCASC Goal</a:t>
            </a:r>
          </a:p>
        </p:txBody>
      </p:sp>
      <p:sp>
        <p:nvSpPr>
          <p:cNvPr id="3" name="Content Placeholder 2"/>
          <p:cNvSpPr>
            <a:spLocks noGrp="1"/>
          </p:cNvSpPr>
          <p:nvPr>
            <p:ph idx="1"/>
          </p:nvPr>
        </p:nvSpPr>
        <p:spPr/>
        <p:txBody>
          <a:bodyPr>
            <a:normAutofit/>
          </a:bodyPr>
          <a:lstStyle/>
          <a:p>
            <a:r>
              <a:rPr lang="en-US" sz="4000" dirty="0"/>
              <a:t>The goal is to unify student leaders from across the state by building relationships through leadership training, acknowledging individual and school excellence, and providing opportunities to enhance their life skills for future endeavors. </a:t>
            </a:r>
          </a:p>
        </p:txBody>
      </p:sp>
      <p:pic>
        <p:nvPicPr>
          <p:cNvPr id="2050" name="Picture 2" descr="C:\Users\owner\AppData\Local\Microsoft\Windows\INetCache\IE\0UKS15XX\goa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04800"/>
            <a:ext cx="146304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16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Mission Statement     </a:t>
            </a:r>
          </a:p>
        </p:txBody>
      </p:sp>
      <p:sp>
        <p:nvSpPr>
          <p:cNvPr id="3" name="Content Placeholder 2"/>
          <p:cNvSpPr>
            <a:spLocks noGrp="1"/>
          </p:cNvSpPr>
          <p:nvPr>
            <p:ph idx="1"/>
          </p:nvPr>
        </p:nvSpPr>
        <p:spPr/>
        <p:txBody>
          <a:bodyPr/>
          <a:lstStyle/>
          <a:p>
            <a:r>
              <a:rPr lang="en-US" sz="4000" dirty="0"/>
              <a:t>The mission of the South Carolina Association of Student Councils, as a non-profit, student led organization, is to train and develop leaders to take action within their communities, built on the values of </a:t>
            </a:r>
            <a:r>
              <a:rPr lang="en-US" sz="4000" u="sng" dirty="0"/>
              <a:t>integrity, respect, and service. </a:t>
            </a:r>
          </a:p>
          <a:p>
            <a:endParaRPr lang="en-US" dirty="0"/>
          </a:p>
        </p:txBody>
      </p:sp>
      <p:pic>
        <p:nvPicPr>
          <p:cNvPr id="1026" name="Picture 2" descr="C:\Users\owner\AppData\Local\Microsoft\Windows\INetCache\IE\0UKS15XX\8223098211_26cd5b91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04800"/>
            <a:ext cx="1895475" cy="1287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25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a:t>Mission</a:t>
            </a:r>
          </a:p>
        </p:txBody>
      </p:sp>
      <p:sp>
        <p:nvSpPr>
          <p:cNvPr id="3" name="Content Placeholder 2"/>
          <p:cNvSpPr>
            <a:spLocks noGrp="1"/>
          </p:cNvSpPr>
          <p:nvPr>
            <p:ph idx="1"/>
          </p:nvPr>
        </p:nvSpPr>
        <p:spPr/>
        <p:txBody>
          <a:bodyPr>
            <a:normAutofit/>
          </a:bodyPr>
          <a:lstStyle/>
          <a:p>
            <a:r>
              <a:rPr lang="en-US" sz="8000" dirty="0">
                <a:solidFill>
                  <a:srgbClr val="FF0000"/>
                </a:solidFill>
              </a:rPr>
              <a:t>   Service</a:t>
            </a:r>
          </a:p>
          <a:p>
            <a:r>
              <a:rPr lang="en-US" sz="8000" dirty="0">
                <a:solidFill>
                  <a:srgbClr val="FF0000"/>
                </a:solidFill>
              </a:rPr>
              <a:t>   </a:t>
            </a:r>
            <a:r>
              <a:rPr lang="en-US" sz="7600" dirty="0">
                <a:solidFill>
                  <a:srgbClr val="FF0000"/>
                </a:solidFill>
              </a:rPr>
              <a:t>Integrity</a:t>
            </a:r>
          </a:p>
          <a:p>
            <a:r>
              <a:rPr lang="en-US" sz="8000" dirty="0">
                <a:solidFill>
                  <a:srgbClr val="FF0000"/>
                </a:solidFill>
              </a:rPr>
              <a:t>  Respect</a:t>
            </a:r>
          </a:p>
        </p:txBody>
      </p:sp>
    </p:spTree>
    <p:extLst>
      <p:ext uri="{BB962C8B-B14F-4D97-AF65-F5344CB8AC3E}">
        <p14:creationId xmlns:p14="http://schemas.microsoft.com/office/powerpoint/2010/main" val="336319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6600" dirty="0"/>
              <a:t> Logo</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10" t="11187" r="337" b="11280"/>
          <a:stretch/>
        </p:blipFill>
        <p:spPr>
          <a:xfrm>
            <a:off x="2209800" y="1676400"/>
            <a:ext cx="4495800" cy="4572523"/>
          </a:xfrm>
        </p:spPr>
      </p:pic>
    </p:spTree>
    <p:extLst>
      <p:ext uri="{BB962C8B-B14F-4D97-AF65-F5344CB8AC3E}">
        <p14:creationId xmlns:p14="http://schemas.microsoft.com/office/powerpoint/2010/main" val="81413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r>
              <a:rPr lang="en-US" sz="6600" dirty="0"/>
              <a:t> Motto</a:t>
            </a:r>
          </a:p>
        </p:txBody>
      </p:sp>
      <p:sp>
        <p:nvSpPr>
          <p:cNvPr id="3" name="Content Placeholder 2"/>
          <p:cNvSpPr>
            <a:spLocks noGrp="1"/>
          </p:cNvSpPr>
          <p:nvPr>
            <p:ph idx="1"/>
          </p:nvPr>
        </p:nvSpPr>
        <p:spPr/>
        <p:txBody>
          <a:bodyPr>
            <a:normAutofit lnSpcReduction="10000"/>
          </a:bodyPr>
          <a:lstStyle/>
          <a:p>
            <a:pPr marL="0" indent="0">
              <a:buNone/>
            </a:pPr>
            <a:r>
              <a:rPr lang="en-US" sz="7200" dirty="0"/>
              <a:t> </a:t>
            </a:r>
            <a:r>
              <a:rPr lang="en-US" sz="6600" dirty="0">
                <a:solidFill>
                  <a:srgbClr val="00B0F0"/>
                </a:solidFill>
                <a:latin typeface="Arial Black" panose="020B0A04020102020204" pitchFamily="34" charset="0"/>
              </a:rPr>
              <a:t>Do it Right</a:t>
            </a:r>
            <a:r>
              <a:rPr lang="en-US" sz="7200" dirty="0"/>
              <a:t>, </a:t>
            </a:r>
          </a:p>
          <a:p>
            <a:pPr marL="0" indent="0">
              <a:buNone/>
            </a:pPr>
            <a:r>
              <a:rPr lang="en-US" sz="10400" dirty="0">
                <a:solidFill>
                  <a:srgbClr val="2A09B7"/>
                </a:solidFill>
                <a:latin typeface="Bernard MT Condensed" panose="02050806060905020404" pitchFamily="18" charset="0"/>
              </a:rPr>
              <a:t>Make it Big</a:t>
            </a:r>
            <a:r>
              <a:rPr lang="en-US" sz="7200" dirty="0"/>
              <a:t>, </a:t>
            </a:r>
          </a:p>
          <a:p>
            <a:pPr marL="0" indent="0">
              <a:buNone/>
            </a:pPr>
            <a:r>
              <a:rPr lang="en-US" sz="8000" b="1" dirty="0">
                <a:solidFill>
                  <a:srgbClr val="0070C0"/>
                </a:solidFill>
                <a:latin typeface="Calligrapher" pitchFamily="2" charset="0"/>
              </a:rPr>
              <a:t>Give it Class </a:t>
            </a:r>
            <a:r>
              <a:rPr lang="en-US" sz="8000" dirty="0">
                <a:solidFill>
                  <a:schemeClr val="tx2">
                    <a:lumMod val="75000"/>
                  </a:schemeClr>
                </a:solidFill>
                <a:latin typeface="Amazone BT" panose="03020702040507090A04" pitchFamily="66" charset="0"/>
              </a:rPr>
              <a:t>!!</a:t>
            </a:r>
          </a:p>
        </p:txBody>
      </p:sp>
    </p:spTree>
    <p:extLst>
      <p:ext uri="{BB962C8B-B14F-4D97-AF65-F5344CB8AC3E}">
        <p14:creationId xmlns:p14="http://schemas.microsoft.com/office/powerpoint/2010/main" val="99963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447800"/>
          </a:xfrm>
        </p:spPr>
        <p:style>
          <a:lnRef idx="2">
            <a:schemeClr val="accent1"/>
          </a:lnRef>
          <a:fillRef idx="1">
            <a:schemeClr val="lt1"/>
          </a:fillRef>
          <a:effectRef idx="0">
            <a:schemeClr val="accent1"/>
          </a:effectRef>
          <a:fontRef idx="minor">
            <a:schemeClr val="dk1"/>
          </a:fontRef>
        </p:style>
        <p:txBody>
          <a:bodyPr/>
          <a:lstStyle/>
          <a:p>
            <a:r>
              <a:rPr lang="en-US" dirty="0"/>
              <a:t>SASC</a:t>
            </a:r>
          </a:p>
        </p:txBody>
      </p:sp>
      <p:sp>
        <p:nvSpPr>
          <p:cNvPr id="3" name="Content Placeholder 2"/>
          <p:cNvSpPr>
            <a:spLocks noGrp="1"/>
          </p:cNvSpPr>
          <p:nvPr>
            <p:ph idx="1"/>
          </p:nvPr>
        </p:nvSpPr>
        <p:spPr>
          <a:xfrm>
            <a:off x="304800" y="1600200"/>
            <a:ext cx="8534400" cy="4648200"/>
          </a:xfrm>
        </p:spPr>
        <p:txBody>
          <a:bodyPr>
            <a:normAutofit/>
          </a:bodyPr>
          <a:lstStyle/>
          <a:p>
            <a:r>
              <a:rPr lang="en-US" dirty="0"/>
              <a:t>Southern Association of Student Councils</a:t>
            </a:r>
          </a:p>
          <a:p>
            <a:r>
              <a:rPr lang="en-US" sz="2000" dirty="0"/>
              <a:t>North Carolina, South Carolina, Tennessee, Georgia, Virginia, West Virginia, Missouri Kentucky, Mississippi, Arkansas, Louisiana, Florida, Alabama, Oklahoma, Texas   (15)</a:t>
            </a:r>
          </a:p>
          <a:p>
            <a:r>
              <a:rPr lang="en-US" sz="3000" dirty="0"/>
              <a:t>Membership – January 1- December 31  </a:t>
            </a:r>
          </a:p>
          <a:p>
            <a:r>
              <a:rPr lang="en-US" sz="3000" dirty="0"/>
              <a:t>Dues $75, $100, $150</a:t>
            </a:r>
          </a:p>
          <a:p>
            <a:r>
              <a:rPr lang="en-US" sz="3000" dirty="0"/>
              <a:t>Website- www.sascschools.com</a:t>
            </a:r>
          </a:p>
          <a:p>
            <a:r>
              <a:rPr lang="en-US" sz="3000" dirty="0"/>
              <a:t>SASC Conference-    (Oct. 26-28, 2019)     $170  </a:t>
            </a:r>
          </a:p>
          <a:p>
            <a:r>
              <a:rPr lang="en-US" sz="3000" dirty="0"/>
              <a:t>Sulphur High School, Sulphur Louisiana </a:t>
            </a:r>
          </a:p>
        </p:txBody>
      </p:sp>
      <p:pic>
        <p:nvPicPr>
          <p:cNvPr id="4" name="Picture 3" descr="http://media4.picsearch.com/is?_sjcsGLhKf0ZGTUF7TuzMaaQE2X-q5CHzcFyADmFK6U&amp;height=220"/>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8600"/>
            <a:ext cx="1981200" cy="1295400"/>
          </a:xfrm>
          <a:prstGeom prst="rect">
            <a:avLst/>
          </a:prstGeom>
          <a:noFill/>
          <a:ln>
            <a:noFill/>
          </a:ln>
        </p:spPr>
      </p:pic>
    </p:spTree>
    <p:extLst>
      <p:ext uri="{BB962C8B-B14F-4D97-AF65-F5344CB8AC3E}">
        <p14:creationId xmlns:p14="http://schemas.microsoft.com/office/powerpoint/2010/main" val="281451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Autofit/>
          </a:bodyPr>
          <a:lstStyle/>
          <a:p>
            <a:r>
              <a:rPr lang="en-US" sz="8800" dirty="0"/>
              <a:t>NASC</a:t>
            </a:r>
          </a:p>
        </p:txBody>
      </p:sp>
      <p:sp>
        <p:nvSpPr>
          <p:cNvPr id="5" name="Content Placeholder 4"/>
          <p:cNvSpPr>
            <a:spLocks noGrp="1"/>
          </p:cNvSpPr>
          <p:nvPr>
            <p:ph idx="1"/>
          </p:nvPr>
        </p:nvSpPr>
        <p:spPr>
          <a:xfrm>
            <a:off x="457200" y="1600200"/>
            <a:ext cx="8229600" cy="4876800"/>
          </a:xfrm>
        </p:spPr>
        <p:txBody>
          <a:bodyPr>
            <a:normAutofit fontScale="92500" lnSpcReduction="20000"/>
          </a:bodyPr>
          <a:lstStyle/>
          <a:p>
            <a:r>
              <a:rPr lang="en-US" dirty="0"/>
              <a:t>National Association of Student Councils</a:t>
            </a:r>
          </a:p>
          <a:p>
            <a:r>
              <a:rPr lang="en-US" dirty="0"/>
              <a:t>Membership runs July 1- June 30</a:t>
            </a:r>
          </a:p>
          <a:p>
            <a:r>
              <a:rPr lang="en-US" dirty="0"/>
              <a:t>Dues $95</a:t>
            </a:r>
          </a:p>
          <a:p>
            <a:r>
              <a:rPr lang="en-US" dirty="0"/>
              <a:t>Website: </a:t>
            </a:r>
            <a:r>
              <a:rPr lang="en-US" dirty="0">
                <a:hlinkClick r:id="rId2"/>
              </a:rPr>
              <a:t>www.nasc.us</a:t>
            </a:r>
            <a:endParaRPr lang="en-US" dirty="0"/>
          </a:p>
          <a:p>
            <a:r>
              <a:rPr lang="en-US" dirty="0"/>
              <a:t>NAWD Conference –  Atlanta, GA</a:t>
            </a:r>
          </a:p>
          <a:p>
            <a:pPr marL="0" indent="0">
              <a:buNone/>
            </a:pPr>
            <a:r>
              <a:rPr lang="en-US" dirty="0"/>
              <a:t>      (Dec. 6-8) </a:t>
            </a:r>
            <a:r>
              <a:rPr lang="en-US" sz="2100" dirty="0"/>
              <a:t>Not for students</a:t>
            </a:r>
            <a:r>
              <a:rPr lang="en-US" dirty="0"/>
              <a:t>.  ($325)</a:t>
            </a:r>
          </a:p>
          <a:p>
            <a:r>
              <a:rPr lang="en-US" dirty="0"/>
              <a:t>NASC Conference – June 22-24, 2020</a:t>
            </a:r>
          </a:p>
          <a:p>
            <a:pPr marL="0" indent="0">
              <a:buNone/>
            </a:pPr>
            <a:r>
              <a:rPr lang="en-US" sz="2800" dirty="0"/>
              <a:t>         (</a:t>
            </a:r>
            <a:r>
              <a:rPr lang="en-US" sz="2800" dirty="0" err="1"/>
              <a:t>Eaglecrest</a:t>
            </a:r>
            <a:r>
              <a:rPr lang="en-US" sz="2800" dirty="0"/>
              <a:t> High School, Centennial, Colorado)     </a:t>
            </a:r>
          </a:p>
          <a:p>
            <a:pPr marL="0" indent="0">
              <a:buNone/>
            </a:pPr>
            <a:r>
              <a:rPr lang="en-US" sz="2800" dirty="0"/>
              <a:t>                             (approximately $365)</a:t>
            </a:r>
          </a:p>
          <a:p>
            <a:pPr marL="0" indent="0">
              <a:buNone/>
            </a:pPr>
            <a:r>
              <a:rPr lang="en-US" sz="2200" dirty="0"/>
              <a:t>SCASC usually helps cover the cost of state and district officers and sometimes their advisors.</a:t>
            </a:r>
          </a:p>
          <a:p>
            <a:endParaRPr lang="en-US" dirty="0"/>
          </a:p>
        </p:txBody>
      </p:sp>
      <p:pic>
        <p:nvPicPr>
          <p:cNvPr id="6" name="Picture 5" descr="http://media3.picsearch.com/is?GmHTIdvdT8iIYG5Dz8dJxSx-VNSH32trgBdZjiEOHm0&amp;height=205"/>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1828800" cy="1205230"/>
          </a:xfrm>
          <a:prstGeom prst="rect">
            <a:avLst/>
          </a:prstGeom>
          <a:noFill/>
          <a:ln>
            <a:noFill/>
          </a:ln>
        </p:spPr>
      </p:pic>
    </p:spTree>
    <p:extLst>
      <p:ext uri="{BB962C8B-B14F-4D97-AF65-F5344CB8AC3E}">
        <p14:creationId xmlns:p14="http://schemas.microsoft.com/office/powerpoint/2010/main" val="3904993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1582</Words>
  <Application>Microsoft Office PowerPoint</Application>
  <PresentationFormat>On-screen Show (4:3)</PresentationFormat>
  <Paragraphs>166</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Amazone BT</vt:lpstr>
      <vt:lpstr>Arial</vt:lpstr>
      <vt:lpstr>Arial Black</vt:lpstr>
      <vt:lpstr>Bernard MT Condensed</vt:lpstr>
      <vt:lpstr>Bradley Hand ITC</vt:lpstr>
      <vt:lpstr>Calibri</vt:lpstr>
      <vt:lpstr>Calligrapher</vt:lpstr>
      <vt:lpstr>Office Theme</vt:lpstr>
      <vt:lpstr>SCASC Advisor Information Session</vt:lpstr>
      <vt:lpstr>SCASC </vt:lpstr>
      <vt:lpstr>SCASC Goal</vt:lpstr>
      <vt:lpstr>Mission Statement     </vt:lpstr>
      <vt:lpstr>Mission</vt:lpstr>
      <vt:lpstr> Logo</vt:lpstr>
      <vt:lpstr> Motto</vt:lpstr>
      <vt:lpstr>SASC</vt:lpstr>
      <vt:lpstr>NASC</vt:lpstr>
      <vt:lpstr>SCASC Conferences and Workshops District Rally</vt:lpstr>
      <vt:lpstr>Districts by County</vt:lpstr>
      <vt:lpstr>SCASC Conferences and Workshops Advisor Workshop</vt:lpstr>
      <vt:lpstr>SCASC Conferences and Workshops Middle Level Workshop</vt:lpstr>
      <vt:lpstr>SCASC Conferences and Workshops   State Convention</vt:lpstr>
      <vt:lpstr>SCASC Conferences and Workshops Summer Leadership Camp</vt:lpstr>
      <vt:lpstr>Typical Camp Day</vt:lpstr>
      <vt:lpstr>Awards (Advisor of the Year)</vt:lpstr>
      <vt:lpstr>Awards Administrator of the Year</vt:lpstr>
      <vt:lpstr>Awards (Honor Council)</vt:lpstr>
      <vt:lpstr>Awards (Terry McCoy Hall of Fame)</vt:lpstr>
      <vt:lpstr>Awards (Project Awards)</vt:lpstr>
      <vt:lpstr>Awards (Scrapbook Awards)</vt:lpstr>
      <vt:lpstr>SCASC Elections</vt:lpstr>
      <vt:lpstr>SCASC Elections (District Officers)</vt:lpstr>
      <vt:lpstr>SCASC Elections (State Officers)</vt:lpstr>
      <vt:lpstr>Appointed Officer</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SCASC Advisor Information Session</dc:title>
  <dc:creator>owner</dc:creator>
  <cp:lastModifiedBy>Bonita Guram</cp:lastModifiedBy>
  <cp:revision>52</cp:revision>
  <dcterms:created xsi:type="dcterms:W3CDTF">2016-10-02T15:58:06Z</dcterms:created>
  <dcterms:modified xsi:type="dcterms:W3CDTF">2019-10-02T02:17:30Z</dcterms:modified>
</cp:coreProperties>
</file>